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61" r:id="rId40"/>
    <p:sldId id="567" r:id="rId41"/>
    <p:sldId id="558" r:id="rId42"/>
    <p:sldId id="563" r:id="rId43"/>
    <p:sldId id="572" r:id="rId44"/>
    <p:sldId id="574" r:id="rId45"/>
    <p:sldId id="578" r:id="rId46"/>
    <p:sldId id="577" r:id="rId47"/>
    <p:sldId id="575" r:id="rId48"/>
    <p:sldId id="576" r:id="rId49"/>
    <p:sldId id="587" r:id="rId50"/>
    <p:sldId id="549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B2B3B5"/>
    <a:srgbClr val="C3C3C5"/>
    <a:srgbClr val="E63946"/>
    <a:srgbClr val="92D050"/>
    <a:srgbClr val="FFFFFF"/>
    <a:srgbClr val="F4A261"/>
    <a:srgbClr val="FF9999"/>
    <a:srgbClr val="D5EDFF"/>
    <a:srgbClr val="01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7544" autoAdjust="0"/>
  </p:normalViewPr>
  <p:slideViewPr>
    <p:cSldViewPr snapToGrid="0">
      <p:cViewPr>
        <p:scale>
          <a:sx n="125" d="100"/>
          <a:sy n="125" d="100"/>
        </p:scale>
        <p:origin x="1664" y="9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427B368-246C-405B-BA31-3B4A4B443299}" type="presOf" srcId="{37CE5AA4-4AA4-49FE-9CE7-088DD969629F}" destId="{08AE1717-542C-4A25-B6CE-77E8EB8D8E93}" srcOrd="0" destOrd="0" presId="urn:microsoft.com/office/officeart/2005/8/layout/process1"/>
    <dgm:cxn modelId="{41B6CE21-5E76-47D0-B2A1-5143325F6693}" type="presOf" srcId="{AB1BE70D-BC0A-4BFF-B505-8EC8D07A6863}" destId="{C1D440E1-3E57-4FE1-9418-7A4C76779158}" srcOrd="1" destOrd="0" presId="urn:microsoft.com/office/officeart/2005/8/layout/process1"/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A2681878-14BC-4F3B-931F-0B28296F9AB7}" type="presOf" srcId="{2E83C83C-C617-4552-B90D-0E2AA788D47F}" destId="{4DDDD463-3178-48A6-AC99-C09BD1D4E290}" srcOrd="0" destOrd="0" presId="urn:microsoft.com/office/officeart/2005/8/layout/process1"/>
    <dgm:cxn modelId="{8E45BC57-9BF7-446C-B879-C2E263E633DE}" type="presOf" srcId="{4AA8DE7A-FFC2-453D-92F5-4C6CC9AA8BD2}" destId="{87F1D590-3EB7-4F9E-B84B-E320F89FBC2B}" srcOrd="0" destOrd="0" presId="urn:microsoft.com/office/officeart/2005/8/layout/process1"/>
    <dgm:cxn modelId="{15DDA538-E1FA-4704-AF2A-9EB1DE0871DF}" type="presOf" srcId="{37CE5AA4-4AA4-49FE-9CE7-088DD969629F}" destId="{923C8EBB-9F50-49D4-94B8-6195C4170AF5}" srcOrd="1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45606784-E5AD-4C9F-9363-783787C505BD}" type="presOf" srcId="{2D6501E8-5BFD-454F-BF77-E5137F1541B5}" destId="{516671C6-B843-483E-BA40-F0FF57346CF8}" srcOrd="0" destOrd="0" presId="urn:microsoft.com/office/officeart/2005/8/layout/process1"/>
    <dgm:cxn modelId="{A77BA3C5-BEFC-462E-8AB2-31CEB649FFA0}" type="presOf" srcId="{2E192E1B-DA10-4542-8534-69EF040FF558}" destId="{554C6918-C026-4E00-A308-BF3C09534B2F}" srcOrd="0" destOrd="0" presId="urn:microsoft.com/office/officeart/2005/8/layout/process1"/>
    <dgm:cxn modelId="{C8C1B8B5-DE28-4894-8C85-32D4D7A9E0C4}" type="presOf" srcId="{21B1F5A9-0FC6-4630-8289-0575977ECA6B}" destId="{B55C6608-2BFA-46AE-B4AC-EC5E3ACE5215}" srcOrd="1" destOrd="0" presId="urn:microsoft.com/office/officeart/2005/8/layout/process1"/>
    <dgm:cxn modelId="{9800AA1A-AA1C-4B1C-8F3B-4026D7AAACB0}" type="presOf" srcId="{AB1BE70D-BC0A-4BFF-B505-8EC8D07A6863}" destId="{0E21818D-0D91-4690-B39D-C43DA1AF364C}" srcOrd="0" destOrd="0" presId="urn:microsoft.com/office/officeart/2005/8/layout/process1"/>
    <dgm:cxn modelId="{2D7D9C97-F7F6-45BD-AD3B-00ADA1EDF5FF}" type="presOf" srcId="{F90C9616-632F-4858-B057-2EB089B53355}" destId="{33E94F93-97E0-43DC-B4E8-BCB988A45986}" srcOrd="1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530A0C45-6F41-422E-B35D-EBD852609F84}" type="presOf" srcId="{F90C9616-632F-4858-B057-2EB089B53355}" destId="{6A281D32-53FB-4EDF-BD57-EB9F2F5B1B54}" srcOrd="0" destOrd="0" presId="urn:microsoft.com/office/officeart/2005/8/layout/process1"/>
    <dgm:cxn modelId="{9B9CBDA3-2D5B-4C26-87C2-88F998003654}" type="presOf" srcId="{21B1F5A9-0FC6-4630-8289-0575977ECA6B}" destId="{1BA80DAA-8542-4295-975F-8E5E90F70324}" srcOrd="0" destOrd="0" presId="urn:microsoft.com/office/officeart/2005/8/layout/process1"/>
    <dgm:cxn modelId="{8CFF19DF-6E00-434D-9D33-795B67FF7BF5}" type="presOf" srcId="{52D3A4C7-8D77-4FE4-ADAC-2840BE0F5BCE}" destId="{C0F72565-CF37-4D83-B615-F125FB1E7367}" srcOrd="0" destOrd="0" presId="urn:microsoft.com/office/officeart/2005/8/layout/process1"/>
    <dgm:cxn modelId="{4478D78C-4491-4C81-8B0B-7A458577B96E}" type="presOf" srcId="{974F540D-1866-497D-976C-13B0113F88BF}" destId="{AE900929-4A8C-46D5-A95A-024DEB86EC89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5904CA34-6DA8-4A81-9E3F-CF0DF9407D0B}" type="presParOf" srcId="{4DDDD463-3178-48A6-AC99-C09BD1D4E290}" destId="{516671C6-B843-483E-BA40-F0FF57346CF8}" srcOrd="0" destOrd="0" presId="urn:microsoft.com/office/officeart/2005/8/layout/process1"/>
    <dgm:cxn modelId="{1654076D-480C-41AE-B708-26E237CF3666}" type="presParOf" srcId="{4DDDD463-3178-48A6-AC99-C09BD1D4E290}" destId="{0E21818D-0D91-4690-B39D-C43DA1AF364C}" srcOrd="1" destOrd="0" presId="urn:microsoft.com/office/officeart/2005/8/layout/process1"/>
    <dgm:cxn modelId="{90E02BA2-EA5E-4B07-8B15-A1FAFC19C280}" type="presParOf" srcId="{0E21818D-0D91-4690-B39D-C43DA1AF364C}" destId="{C1D440E1-3E57-4FE1-9418-7A4C76779158}" srcOrd="0" destOrd="0" presId="urn:microsoft.com/office/officeart/2005/8/layout/process1"/>
    <dgm:cxn modelId="{BADAA96B-DCBD-458F-8662-440107567B22}" type="presParOf" srcId="{4DDDD463-3178-48A6-AC99-C09BD1D4E290}" destId="{C0F72565-CF37-4D83-B615-F125FB1E7367}" srcOrd="2" destOrd="0" presId="urn:microsoft.com/office/officeart/2005/8/layout/process1"/>
    <dgm:cxn modelId="{E56ED836-560B-42BF-B02B-BE8C95D436D9}" type="presParOf" srcId="{4DDDD463-3178-48A6-AC99-C09BD1D4E290}" destId="{1BA80DAA-8542-4295-975F-8E5E90F70324}" srcOrd="3" destOrd="0" presId="urn:microsoft.com/office/officeart/2005/8/layout/process1"/>
    <dgm:cxn modelId="{603924E3-17EC-48AF-9AFA-0B0A59BC24C8}" type="presParOf" srcId="{1BA80DAA-8542-4295-975F-8E5E90F70324}" destId="{B55C6608-2BFA-46AE-B4AC-EC5E3ACE5215}" srcOrd="0" destOrd="0" presId="urn:microsoft.com/office/officeart/2005/8/layout/process1"/>
    <dgm:cxn modelId="{E519ADF1-DF9F-4AAE-87F8-D53D7BF9D1F4}" type="presParOf" srcId="{4DDDD463-3178-48A6-AC99-C09BD1D4E290}" destId="{AE900929-4A8C-46D5-A95A-024DEB86EC89}" srcOrd="4" destOrd="0" presId="urn:microsoft.com/office/officeart/2005/8/layout/process1"/>
    <dgm:cxn modelId="{12DFE569-DFD9-4247-926B-CE72A9CFA32F}" type="presParOf" srcId="{4DDDD463-3178-48A6-AC99-C09BD1D4E290}" destId="{08AE1717-542C-4A25-B6CE-77E8EB8D8E93}" srcOrd="5" destOrd="0" presId="urn:microsoft.com/office/officeart/2005/8/layout/process1"/>
    <dgm:cxn modelId="{3C2F4A5D-3DD2-4146-968A-DFC09AA34ECD}" type="presParOf" srcId="{08AE1717-542C-4A25-B6CE-77E8EB8D8E93}" destId="{923C8EBB-9F50-49D4-94B8-6195C4170AF5}" srcOrd="0" destOrd="0" presId="urn:microsoft.com/office/officeart/2005/8/layout/process1"/>
    <dgm:cxn modelId="{3BA684C0-D701-4F05-A5F9-5F61152FC15A}" type="presParOf" srcId="{4DDDD463-3178-48A6-AC99-C09BD1D4E290}" destId="{87F1D590-3EB7-4F9E-B84B-E320F89FBC2B}" srcOrd="6" destOrd="0" presId="urn:microsoft.com/office/officeart/2005/8/layout/process1"/>
    <dgm:cxn modelId="{3E9FB5AC-A7BE-458D-A087-80C62629CACD}" type="presParOf" srcId="{4DDDD463-3178-48A6-AC99-C09BD1D4E290}" destId="{6A281D32-53FB-4EDF-BD57-EB9F2F5B1B54}" srcOrd="7" destOrd="0" presId="urn:microsoft.com/office/officeart/2005/8/layout/process1"/>
    <dgm:cxn modelId="{A28B6EB0-ABD0-417E-BFA8-B0C8D976DE7F}" type="presParOf" srcId="{6A281D32-53FB-4EDF-BD57-EB9F2F5B1B54}" destId="{33E94F93-97E0-43DC-B4E8-BCB988A45986}" srcOrd="0" destOrd="0" presId="urn:microsoft.com/office/officeart/2005/8/layout/process1"/>
    <dgm:cxn modelId="{1F9612BB-EE2E-48FA-BDAC-9FF620B5B894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E63946"/>
                </a:solidFill>
              </a:rPr>
              <a:t>ANR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E639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E63946"/>
                </a:solidFill>
              </a:rPr>
              <a:t>Mesure</a:t>
            </a:r>
            <a:r>
              <a:rPr lang="en-US" dirty="0" smtClean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06/10/2021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06/10/2021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06/10/2021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8.png"/><Relationship Id="rId2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Data" Target="../diagrams/data2.xml"/><Relationship Id="rId5" Type="http://schemas.openxmlformats.org/officeDocument/2006/relationships/diagramLayout" Target="../diagrams/layout1.xml"/><Relationship Id="rId15" Type="http://schemas.openxmlformats.org/officeDocument/2006/relationships/image" Target="file:///D:\webDev\PhD_defense\figures\part_2_methods\process_decodage_robuste.png" TargetMode="External"/><Relationship Id="rId4" Type="http://schemas.openxmlformats.org/officeDocument/2006/relationships/diagramData" Target="../diagrams/data1.xml"/><Relationship Id="rId14" Type="http://schemas.openxmlformats.org/officeDocument/2006/relationships/diagramColors" Target="../diagrams/colors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5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2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7" Type="http://schemas.openxmlformats.org/officeDocument/2006/relationships/image" Target="file:///D:\webDev\PhD_defense\figures\part_3_performances\(FIG11a)macroscopic_6DoF_setup.png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legend_comparison_6DOF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G:\Utilisateurs\antoine.andre\Documents\webDev\PhD_defense\figures\part_3_performances\comparison_6DOF_translation_3D_view-01.png" TargetMode="External"/><Relationship Id="rId14" Type="http://schemas.openxmlformats.org/officeDocument/2006/relationships/image" Target="file:///G:\Utilisateurs\antoine.andre\Documents\webDev\PhD_defense\figures\part_3_performances\comparison_6DOF_orient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65.png"/><Relationship Id="rId2" Type="http://schemas.openxmlformats.org/officeDocument/2006/relationships/video" Target="file:///D:\webDev\PhD_defense\videos\part_4_applications\robot_oscar_icra.mp4" TargetMode="Externa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2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file:///D:\webDev\PhD_defense\figures\part_4_applications\setup_expe_triskele_bot-01.png" TargetMode="External"/><Relationship Id="rId5" Type="http://schemas.openxmlformats.org/officeDocument/2006/relationships/diagramData" Target="../diagrams/data4.xml"/><Relationship Id="rId10" Type="http://schemas.openxmlformats.org/officeDocument/2006/relationships/image" Target="file:///D:\webDev\PhD_defense\figures\part_4_applications\triskele_bot_Benjamin_schema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69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1_intro\kanty_micro_assembly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brahim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70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5.png"/><Relationship Id="rId5" Type="http://schemas.openxmlformats.org/officeDocument/2006/relationships/image" Target="../media/image721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82.png"/><Relationship Id="rId19" Type="http://schemas.openxmlformats.org/officeDocument/2006/relationships/image" Target="../media/image99.png"/><Relationship Id="rId9" Type="http://schemas.openxmlformats.org/officeDocument/2006/relationships/image" Target="../media/image83.png"/><Relationship Id="rId14" Type="http://schemas.openxmlformats.org/officeDocument/2006/relationships/image" Target="../media/image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file:///D:\webDev\PhD_defense\figures\part_5_perspectives\intensity_cmap.png" TargetMode="External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11" Type="http://schemas.openxmlformats.org/officeDocument/2006/relationships/image" Target="file:///D:\webDev\PhD_defense\figures\part_5_perspectives\holo_raw.png" TargetMode="External"/><Relationship Id="rId10" Type="http://schemas.openxmlformats.org/officeDocument/2006/relationships/image" Target="file:///D:\webDev\PhD_defense\figures\part_5_perspectives\holo_phase_height_detail.pn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5_perspectives\holo_phase_height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coleagues_pictures\stephane.PNG" TargetMode="External"/><Relationship Id="rId2" Type="http://schemas.openxmlformats.org/officeDocument/2006/relationships/video" Target="file:///D:\webDev\PhD_defense\videos\part_5_conclusion\focusing_holo.mp4" TargetMode="External"/><Relationship Id="rId1" Type="http://schemas.microsoft.com/office/2007/relationships/media" Target="file:///D:\webDev\PhD_defense\videos\part_5_conclusion\focusing_holo.mp4" TargetMode="External"/><Relationship Id="rId6" Type="http://schemas.openxmlformats.org/officeDocument/2006/relationships/image" Target="file:///D:\webDev\PhD_defense\figures\coleagues_pictures\louis.jp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12" Type="http://schemas.openxmlformats.org/officeDocument/2006/relationships/image" Target="../media/image52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01.png"/><Relationship Id="rId5" Type="http://schemas.openxmlformats.org/officeDocument/2006/relationships/image" Target="../media/image40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90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9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9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9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9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589266" y="3483212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=""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=""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=""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=""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=""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=""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=""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=""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=""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=""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="" xmlns:a16="http://schemas.microsoft.com/office/drawing/2014/main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6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7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8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9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70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2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4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9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0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1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2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44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5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7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8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0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51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2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position des mires périodiques 2D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ounded Rectangle 41"/>
          <p:cNvSpPr/>
          <p:nvPr/>
        </p:nvSpPr>
        <p:spPr>
          <a:xfrm>
            <a:off x="8411712" y="1017734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411712" y="1695791"/>
            <a:ext cx="3460122" cy="1804263"/>
            <a:chOff x="8411712" y="1695791"/>
            <a:chExt cx="3460122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726136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2" y="2675128"/>
              <a:ext cx="3460122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Peut-on utiliser ces 6 informations pour mesurer 6 DDL ?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1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2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6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=""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=""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=""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?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2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100" y="4282139"/>
            <a:ext cx="2716056" cy="20376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7398" y="4316457"/>
            <a:ext cx="2722770" cy="2037600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9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0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4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1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Codage 12 bits + période 9 </a:t>
                </a:r>
                <a:r>
                  <a:rPr lang="el-GR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mire 11.6 cm x 11.6 cm</a:t>
                </a:r>
                <a:endParaRPr lang="fr-FR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  <p:sp>
        <p:nvSpPr>
          <p:cNvPr id="5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  <p:sp>
        <p:nvSpPr>
          <p:cNvPr id="4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1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2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="" xmlns:a16="http://schemas.microsoft.com/office/drawing/2014/main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43056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Résolution</a:t>
                      </a:r>
                    </a:p>
                    <a:p>
                      <a:pPr algn="ctr"/>
                      <a:r>
                        <a:rPr lang="en-US" noProof="0" dirty="0" err="1" smtClean="0"/>
                        <a:t>std</a:t>
                      </a:r>
                      <a:endParaRPr lang="fr-F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3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4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7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8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0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97870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97870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  <p:sp>
        <p:nvSpPr>
          <p:cNvPr id="38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39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0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1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9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7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  <p:sp>
        <p:nvSpPr>
          <p:cNvPr id="43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4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5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7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8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0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1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2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Mais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>
                  <a:solidFill>
                    <a:schemeClr val="tx1"/>
                  </a:solidFill>
                </a:rPr>
                <a:t>Mesure de pose toujours </a:t>
              </a:r>
              <a:r>
                <a:rPr lang="fr-FR" dirty="0" smtClean="0">
                  <a:solidFill>
                    <a:schemeClr val="tx1"/>
                  </a:solidFill>
                </a:rPr>
                <a:t>possible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  <p:sp>
        <p:nvSpPr>
          <p:cNvPr id="48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7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8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9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11010" y="5375214"/>
            <a:ext cx="10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interface</a:t>
            </a:r>
            <a:endParaRPr lang="fr-FR" dirty="0"/>
          </a:p>
        </p:txBody>
      </p:sp>
      <p:sp>
        <p:nvSpPr>
          <p:cNvPr id="6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4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  <p:sp>
        <p:nvSpPr>
          <p:cNvPr id="5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8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9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606464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  <p:sp>
        <p:nvSpPr>
          <p:cNvPr id="39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2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3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4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5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</a:t>
            </a:r>
            <a:r>
              <a:rPr lang="fr-FR" sz="2800" b="1" dirty="0" smtClean="0">
                <a:solidFill>
                  <a:srgbClr val="005393"/>
                </a:solidFill>
              </a:rPr>
              <a:t>(2/2</a:t>
            </a:r>
            <a:r>
              <a:rPr lang="fr-FR" sz="2800" b="1" dirty="0">
                <a:solidFill>
                  <a:srgbClr val="005393"/>
                </a:solidFill>
              </a:rPr>
              <a:t>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1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8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9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0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1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="" xmlns:a16="http://schemas.microsoft.com/office/drawing/2014/main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6 DDL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Sans contact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u="sng" dirty="0" err="1" smtClean="0">
                  <a:solidFill>
                    <a:srgbClr val="FF0000"/>
                  </a:solidFill>
                </a:rPr>
                <a:t>Grandissement</a:t>
              </a:r>
              <a:r>
                <a:rPr lang="en-US" sz="2400" b="1" u="sng" dirty="0" smtClean="0">
                  <a:solidFill>
                    <a:srgbClr val="FF0000"/>
                  </a:solidFill>
                </a:rPr>
                <a:t> </a:t>
              </a:r>
              <a:r>
                <a:rPr lang="en-US" sz="2400" b="1" u="sng" dirty="0" err="1" smtClean="0">
                  <a:solidFill>
                    <a:srgbClr val="FF0000"/>
                  </a:solidFill>
                </a:rPr>
                <a:t>ajustable</a:t>
              </a:r>
              <a:endParaRPr lang="fr-FR" sz="2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="" xmlns:a16="http://schemas.microsoft.com/office/drawing/2014/main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="" xmlns:a16="http://schemas.microsoft.com/office/drawing/2014/main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Robots de </a:t>
              </a:r>
              <a:r>
                <a:rPr lang="en-US" dirty="0" err="1"/>
                <a:t>précision</a:t>
              </a:r>
              <a:endParaRPr lang="fr-FR" dirty="0"/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="" xmlns:a16="http://schemas.microsoft.com/office/drawing/2014/main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Microrobotique</a:t>
              </a: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="" xmlns:a16="http://schemas.microsoft.com/office/drawing/2014/main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="" xmlns:a16="http://schemas.microsoft.com/office/drawing/2014/main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786C0657-B0A2-4A2D-94C7-53DC9D5C7C27}"/>
              </a:ext>
            </a:extLst>
          </p:cNvPr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link="rId7"/>
            <a:srcRect l="19157"/>
            <a:stretch>
              <a:fillRect/>
            </a:stretch>
          </p:blipFill>
          <p:spPr>
            <a:xfrm>
              <a:off x="5363215" y="3158378"/>
              <a:ext cx="1441569" cy="1522411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="" xmlns:a16="http://schemas.microsoft.com/office/drawing/2014/main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="" xmlns:a16="http://schemas.microsoft.com/office/drawing/2014/main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="" xmlns:a16="http://schemas.microsoft.com/office/drawing/2014/main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="" xmlns:a16="http://schemas.microsoft.com/office/drawing/2014/main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="" xmlns:a16="http://schemas.microsoft.com/office/drawing/2014/main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8"/>
            <a:stretch>
              <a:fillRect/>
            </a:stretch>
          </p:blipFill>
          <p:spPr>
            <a:xfrm>
              <a:off x="5935389" y="1383965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="" xmlns:a16="http://schemas.microsoft.com/office/drawing/2014/main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310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Caractérisation de micro objets</a:t>
              </a:r>
              <a:endParaRPr lang="fr-FR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661634" y="3894855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 </a:t>
            </a:r>
            <a:r>
              <a:rPr lang="en-US" dirty="0" err="1" smtClean="0"/>
              <a:t>maison</a:t>
            </a:r>
            <a:endParaRPr lang="fr-FR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923" y="5356047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Courbe</a:t>
            </a:r>
            <a:r>
              <a:rPr lang="en-US" dirty="0" smtClean="0"/>
              <a:t> T-ASE</a:t>
            </a:r>
            <a:endParaRPr lang="fr-FR" dirty="0"/>
          </a:p>
        </p:txBody>
      </p:sp>
      <p:sp>
        <p:nvSpPr>
          <p:cNvPr id="4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53580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=""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=""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=""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=""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=""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=""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=""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=""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=""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=""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=""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Mesure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Plage de </a:t>
            </a:r>
          </a:p>
          <a:p>
            <a:r>
              <a:rPr lang="fr-FR" sz="2000" b="1" dirty="0" smtClean="0"/>
              <a:t>10 cm x10 cm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Décodage robuste</a:t>
            </a:r>
            <a:endParaRPr lang="fr-FR" sz="2000" b="1" dirty="0"/>
          </a:p>
        </p:txBody>
      </p:sp>
      <p:sp>
        <p:nvSpPr>
          <p:cNvPr id="6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2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4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76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91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92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6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2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3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4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747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84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7604 0.1770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36" y="-312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22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7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289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2" name="Table 2">
            <a:extLst>
              <a:ext uri="{FF2B5EF4-FFF2-40B4-BE49-F238E27FC236}">
                <a16:creationId xmlns=""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=""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=""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=""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=""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707108" y="-254483"/>
            <a:ext cx="4448625" cy="5002237"/>
            <a:chOff x="7728953" y="2736066"/>
            <a:chExt cx="4448625" cy="500223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=""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953" y="5403946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=""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=""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=""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=""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=""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90746" y="5028808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=""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=""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="" xmlns:a16="http://schemas.microsoft.com/office/drawing/2014/main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29906" y="5680251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40 075 km</a:t>
              </a:r>
              <a:endParaRPr lang="fr-FR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58792" y="2998497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11.6 cm</a:t>
              </a:r>
              <a:endParaRPr lang="fr-FR" dirty="0"/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4387615" y="1709713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4688524" y="3447375"/>
            <a:ext cx="11433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4,1 </a:t>
            </a:r>
            <a:r>
              <a:rPr lang="en-US" dirty="0" err="1" smtClean="0"/>
              <a:t>murad</a:t>
            </a:r>
            <a:endParaRPr lang="fr-FR" dirty="0"/>
          </a:p>
        </p:txBody>
      </p:sp>
      <p:sp>
        <p:nvSpPr>
          <p:cNvPr id="97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00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0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02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03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04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05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06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1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2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</a:t>
            </a:r>
            <a:r>
              <a:rPr lang="fr-FR" sz="2800" b="1" dirty="0" smtClean="0">
                <a:solidFill>
                  <a:srgbClr val="005393"/>
                </a:solidFill>
              </a:rPr>
              <a:t>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 smtClean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Source de lumière cohérente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Rayon principal séparé en deux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322773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 smtClean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 smtClean="0">
                    <a:solidFill>
                      <a:schemeClr val="tx1"/>
                    </a:solidFill>
                  </a:rPr>
                  <a:t> nm 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162033" y="794932"/>
            <a:ext cx="81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Rappel Problématique qui </a:t>
            </a:r>
            <a:r>
              <a:rPr lang="en-US" dirty="0" err="1" smtClean="0"/>
              <a:t>empêche</a:t>
            </a:r>
            <a:r>
              <a:rPr lang="en-US" dirty="0" smtClean="0"/>
              <a:t> </a:t>
            </a:r>
            <a:r>
              <a:rPr lang="en-US" dirty="0" err="1" smtClean="0"/>
              <a:t>d’avoir</a:t>
            </a:r>
            <a:r>
              <a:rPr lang="en-US" dirty="0" smtClean="0"/>
              <a:t> </a:t>
            </a:r>
            <a:r>
              <a:rPr lang="en-US" dirty="0" err="1" smtClean="0"/>
              <a:t>toute</a:t>
            </a:r>
            <a:r>
              <a:rPr lang="en-US" dirty="0" smtClean="0"/>
              <a:t> </a:t>
            </a:r>
            <a:r>
              <a:rPr lang="en-US" dirty="0" err="1" smtClean="0"/>
              <a:t>l’info</a:t>
            </a:r>
            <a:r>
              <a:rPr lang="en-US" dirty="0" smtClean="0"/>
              <a:t> de </a:t>
            </a:r>
            <a:r>
              <a:rPr lang="en-US" dirty="0" err="1" smtClean="0"/>
              <a:t>l’onde</a:t>
            </a:r>
            <a:r>
              <a:rPr lang="en-US" dirty="0" smtClean="0"/>
              <a:t> </a:t>
            </a:r>
            <a:r>
              <a:rPr lang="en-US" dirty="0" err="1" smtClean="0"/>
              <a:t>lumineuse</a:t>
            </a:r>
            <a:r>
              <a:rPr lang="en-US" dirty="0" smtClean="0"/>
              <a:t> </a:t>
            </a:r>
            <a:r>
              <a:rPr lang="en-US" dirty="0" err="1" smtClean="0"/>
              <a:t>incidente</a:t>
            </a:r>
            <a:endParaRPr lang="fr-FR" dirty="0"/>
          </a:p>
        </p:txBody>
      </p:sp>
      <p:sp>
        <p:nvSpPr>
          <p:cNvPr id="19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0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3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25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2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6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21576" y="1654576"/>
            <a:ext cx="3592135" cy="359213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Principe de mesure 6 DDL en 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44529" y="1555285"/>
            <a:ext cx="4111541" cy="369760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589139" y="2918460"/>
            <a:ext cx="5230884" cy="3047036"/>
            <a:chOff x="5589139" y="2918460"/>
            <a:chExt cx="5230884" cy="30470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10"/>
            <a:stretch>
              <a:fillRect/>
            </a:stretch>
          </p:blipFill>
          <p:spPr>
            <a:xfrm>
              <a:off x="5607955" y="4540290"/>
              <a:ext cx="5212068" cy="14252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5589139" y="2918460"/>
              <a:ext cx="3661541" cy="1621830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9898380" y="2918460"/>
              <a:ext cx="921643" cy="1575385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75004" y="1685273"/>
            <a:ext cx="3532484" cy="35324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link="rId11"/>
          <a:srcRect l="19220" t="18197" r="63976" b="64861"/>
          <a:stretch/>
        </p:blipFill>
        <p:spPr>
          <a:xfrm>
            <a:off x="275004" y="1685272"/>
            <a:ext cx="3532484" cy="3561439"/>
          </a:xfrm>
          <a:prstGeom prst="rect">
            <a:avLst/>
          </a:prstGeom>
        </p:spPr>
      </p:pic>
      <p:sp>
        <p:nvSpPr>
          <p:cNvPr id="25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8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4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Résultats préliminaires de mesure 6 DDL grandement résolue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  <p:sp>
        <p:nvSpPr>
          <p:cNvPr id="1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2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6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2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3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3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4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5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Particularités de l’holographie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51365" y="856035"/>
            <a:ext cx="7103113" cy="120674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</a:rPr>
              <a:t>Pas de problème de mise au point sur une plage de 100 </a:t>
            </a:r>
            <a:r>
              <a:rPr lang="fr-FR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Refocalisation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numérique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la bonne distance</a:t>
            </a:r>
            <a:endParaRPr lang="fr-F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04363" y="2242089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Demande de </a:t>
            </a:r>
            <a:r>
              <a:rPr lang="fr-FR" b="1" dirty="0" smtClean="0">
                <a:solidFill>
                  <a:schemeClr val="tx1"/>
                </a:solidFill>
              </a:rPr>
              <a:t>connaître </a:t>
            </a:r>
            <a:r>
              <a:rPr lang="fr-FR" b="1" i="1" dirty="0" smtClean="0">
                <a:solidFill>
                  <a:schemeClr val="tx1"/>
                </a:solidFill>
              </a:rPr>
              <a:t>a priori </a:t>
            </a:r>
            <a:r>
              <a:rPr lang="fr-FR" b="1" dirty="0" smtClean="0">
                <a:solidFill>
                  <a:schemeClr val="tx1"/>
                </a:solidFill>
              </a:rPr>
              <a:t>la distance de reconstruction</a:t>
            </a:r>
            <a:endParaRPr lang="fr-FR" b="1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363" y="3846559"/>
            <a:ext cx="7954078" cy="2394658"/>
            <a:chOff x="1374881" y="3886670"/>
            <a:chExt cx="7954078" cy="239465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link="rId6"/>
            <a:srcRect l="8085" r="4566"/>
            <a:stretch>
              <a:fillRect/>
            </a:stretch>
          </p:blipFill>
          <p:spPr>
            <a:xfrm>
              <a:off x="4326300" y="3886670"/>
              <a:ext cx="1145661" cy="1311597"/>
            </a:xfrm>
            <a:custGeom>
              <a:avLst/>
              <a:gdLst>
                <a:gd name="connsiteX0" fmla="*/ 538090 w 1145661"/>
                <a:gd name="connsiteY0" fmla="*/ 0 h 1311597"/>
                <a:gd name="connsiteX1" fmla="*/ 607570 w 1145661"/>
                <a:gd name="connsiteY1" fmla="*/ 0 h 1311597"/>
                <a:gd name="connsiteX2" fmla="*/ 1145661 w 1145661"/>
                <a:gd name="connsiteY2" fmla="*/ 269045 h 1311597"/>
                <a:gd name="connsiteX3" fmla="*/ 1145661 w 1145661"/>
                <a:gd name="connsiteY3" fmla="*/ 1025182 h 1311597"/>
                <a:gd name="connsiteX4" fmla="*/ 572830 w 1145661"/>
                <a:gd name="connsiteY4" fmla="*/ 1311597 h 1311597"/>
                <a:gd name="connsiteX5" fmla="*/ 0 w 1145661"/>
                <a:gd name="connsiteY5" fmla="*/ 1025182 h 1311597"/>
                <a:gd name="connsiteX6" fmla="*/ 0 w 1145661"/>
                <a:gd name="connsiteY6" fmla="*/ 269045 h 13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661" h="1311597">
                  <a:moveTo>
                    <a:pt x="538090" y="0"/>
                  </a:moveTo>
                  <a:lnTo>
                    <a:pt x="607570" y="0"/>
                  </a:lnTo>
                  <a:lnTo>
                    <a:pt x="1145661" y="269045"/>
                  </a:lnTo>
                  <a:lnTo>
                    <a:pt x="1145661" y="1025182"/>
                  </a:lnTo>
                  <a:lnTo>
                    <a:pt x="572830" y="1311597"/>
                  </a:lnTo>
                  <a:lnTo>
                    <a:pt x="0" y="1025182"/>
                  </a:lnTo>
                  <a:lnTo>
                    <a:pt x="0" y="269045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7" name="Rounded Rectangle 26"/>
            <p:cNvSpPr/>
            <p:nvPr/>
          </p:nvSpPr>
          <p:spPr>
            <a:xfrm>
              <a:off x="1374881" y="5238378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Approche par apprentissage automatique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89541" y="5214242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7"/>
            <a:srcRect l="2993" t="3718" r="2993" b="3718"/>
            <a:stretch>
              <a:fillRect/>
            </a:stretch>
          </p:blipFill>
          <p:spPr>
            <a:xfrm>
              <a:off x="4998621" y="4997052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578066" y="4113229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Louis </a:t>
              </a:r>
              <a:r>
                <a:rPr lang="fr-FR" sz="1400" b="1" dirty="0" err="1" smtClean="0"/>
                <a:t>Andréoli</a:t>
              </a:r>
              <a:endParaRPr lang="fr-FR" sz="1400" b="1" dirty="0"/>
            </a:p>
            <a:p>
              <a:r>
                <a:rPr lang="fr-FR" sz="1400" dirty="0" err="1" smtClean="0"/>
                <a:t>Postodoctorat</a:t>
              </a:r>
              <a:r>
                <a:rPr lang="fr-FR" sz="1400" dirty="0" smtClean="0"/>
                <a:t> depuis Mai 2021</a:t>
              </a:r>
              <a:endParaRPr lang="fr-FR" sz="1400" dirty="0"/>
            </a:p>
            <a:p>
              <a:r>
                <a:rPr lang="fr-FR" sz="1400" dirty="0" smtClean="0"/>
                <a:t>Avec M. Jacquot</a:t>
              </a:r>
              <a:endParaRPr lang="fr-FR" sz="1400" dirty="0"/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4005308" y="2237116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Encombrant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2" name="focusing_h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59250" y="592772"/>
            <a:ext cx="4248896" cy="4248896"/>
          </a:xfrm>
          <a:prstGeom prst="rect">
            <a:avLst/>
          </a:prstGeom>
        </p:spPr>
      </p:pic>
      <p:sp>
        <p:nvSpPr>
          <p:cNvPr id="2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4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6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8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9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0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3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5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5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5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7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3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Revues internationales à comité de lecture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Parus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Soumis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Sensing</a:t>
            </a:r>
            <a:r>
              <a:rPr lang="fr-FR" sz="1400" b="1" dirty="0"/>
              <a:t> one </a:t>
            </a:r>
            <a:r>
              <a:rPr lang="fr-FR" sz="1400" b="1" dirty="0" err="1"/>
              <a:t>nanometer</a:t>
            </a:r>
            <a:r>
              <a:rPr lang="fr-FR" sz="1400" b="1" dirty="0"/>
              <a:t> over </a:t>
            </a:r>
            <a:r>
              <a:rPr lang="fr-FR" sz="1400" b="1" dirty="0" err="1"/>
              <a:t>ten</a:t>
            </a:r>
            <a:r>
              <a:rPr lang="fr-FR" sz="1400" b="1" dirty="0"/>
              <a:t> </a:t>
            </a:r>
            <a:r>
              <a:rPr lang="fr-FR" sz="1400" b="1" dirty="0" err="1"/>
              <a:t>centimeters</a:t>
            </a:r>
            <a:r>
              <a:rPr lang="fr-FR" sz="1400" b="1" dirty="0"/>
              <a:t>: A </a:t>
            </a:r>
            <a:r>
              <a:rPr lang="fr-FR" sz="1400" b="1" dirty="0" err="1"/>
              <a:t>microencoded</a:t>
            </a:r>
            <a:r>
              <a:rPr lang="fr-FR" sz="1400" b="1" dirty="0"/>
              <a:t> </a:t>
            </a:r>
            <a:r>
              <a:rPr lang="fr-FR" sz="1400" b="1" dirty="0" err="1"/>
              <a:t>target</a:t>
            </a:r>
            <a:r>
              <a:rPr lang="fr-FR" sz="1400" b="1" dirty="0"/>
              <a:t> for </a:t>
            </a:r>
            <a:r>
              <a:rPr lang="fr-FR" sz="1400" b="1" dirty="0" err="1"/>
              <a:t>visual</a:t>
            </a:r>
            <a:r>
              <a:rPr lang="fr-FR" sz="1400" b="1" dirty="0"/>
              <a:t> </a:t>
            </a:r>
            <a:r>
              <a:rPr lang="fr-FR" sz="1400" b="1" dirty="0" err="1"/>
              <a:t>in-plane</a:t>
            </a:r>
            <a:r>
              <a:rPr lang="fr-FR" sz="1400" b="1" dirty="0"/>
              <a:t> position </a:t>
            </a:r>
            <a:r>
              <a:rPr lang="fr-FR" sz="1400" b="1" dirty="0" err="1"/>
              <a:t>measurement</a:t>
            </a:r>
            <a:r>
              <a:rPr lang="fr-FR" sz="1400" dirty="0"/>
              <a:t>. </a:t>
            </a:r>
            <a:r>
              <a:rPr lang="fr-FR" sz="1400" i="1" dirty="0"/>
              <a:t>IEEE/ASME Transactions on </a:t>
            </a:r>
            <a:r>
              <a:rPr lang="fr-FR" sz="1400" i="1" dirty="0" err="1"/>
              <a:t>Mechatronics</a:t>
            </a:r>
            <a:r>
              <a:rPr lang="fr-FR" sz="1400" dirty="0"/>
              <a:t>, </a:t>
            </a:r>
            <a:r>
              <a:rPr lang="fr-FR" sz="1400" i="1" dirty="0"/>
              <a:t>25</a:t>
            </a:r>
            <a:r>
              <a:rPr lang="fr-FR" sz="1400" dirty="0"/>
              <a:t>(3), 1193-1201.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Robust</a:t>
            </a:r>
            <a:r>
              <a:rPr lang="fr-FR" sz="1400" b="1" dirty="0"/>
              <a:t> phase-</a:t>
            </a:r>
            <a:r>
              <a:rPr lang="fr-FR" sz="1400" b="1" dirty="0" err="1"/>
              <a:t>based</a:t>
            </a:r>
            <a:r>
              <a:rPr lang="fr-FR" sz="1400" b="1" dirty="0"/>
              <a:t> </a:t>
            </a:r>
            <a:r>
              <a:rPr lang="fr-FR" sz="1400" b="1" dirty="0" err="1"/>
              <a:t>decoding</a:t>
            </a:r>
            <a:r>
              <a:rPr lang="fr-FR" sz="1400" b="1" dirty="0"/>
              <a:t> for </a:t>
            </a:r>
            <a:r>
              <a:rPr lang="fr-FR" sz="1400" b="1" dirty="0" err="1"/>
              <a:t>absolute</a:t>
            </a:r>
            <a:r>
              <a:rPr lang="fr-FR" sz="1400" b="1" dirty="0"/>
              <a:t> (X, Y, Θ) </a:t>
            </a:r>
            <a:r>
              <a:rPr lang="fr-FR" sz="1400" b="1" dirty="0" err="1"/>
              <a:t>positioning</a:t>
            </a:r>
            <a:r>
              <a:rPr lang="fr-FR" sz="1400" b="1" dirty="0"/>
              <a:t> by vision</a:t>
            </a:r>
            <a:r>
              <a:rPr lang="fr-FR" sz="1400" dirty="0"/>
              <a:t>. </a:t>
            </a:r>
            <a:r>
              <a:rPr lang="fr-FR" sz="1400" i="1" dirty="0"/>
              <a:t>IEEE Transactions on Instrumentation and </a:t>
            </a:r>
            <a:r>
              <a:rPr lang="fr-FR" sz="1400" i="1" dirty="0" err="1"/>
              <a:t>Measurement</a:t>
            </a:r>
            <a:r>
              <a:rPr lang="fr-FR" sz="1400" dirty="0"/>
              <a:t>, </a:t>
            </a:r>
            <a:r>
              <a:rPr lang="fr-FR" sz="1400" i="1" dirty="0"/>
              <a:t>70</a:t>
            </a:r>
            <a:r>
              <a:rPr lang="fr-FR" sz="1400" dirty="0"/>
              <a:t>, 1-12.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Lehmann, 0., </a:t>
            </a:r>
            <a:r>
              <a:rPr lang="fr-FR" sz="1400" dirty="0" err="1"/>
              <a:t>Govilas</a:t>
            </a:r>
            <a:r>
              <a:rPr lang="fr-FR" sz="1400" dirty="0"/>
              <a:t>, J., Laurent, G. J., </a:t>
            </a:r>
            <a:r>
              <a:rPr lang="fr-FR" sz="1400" dirty="0" err="1"/>
              <a:t>Saa-dana</a:t>
            </a:r>
            <a:r>
              <a:rPr lang="fr-FR" sz="1400" dirty="0"/>
              <a:t>, H., Sandoz, P., Gauthier, V., </a:t>
            </a:r>
            <a:r>
              <a:rPr lang="fr-FR" sz="1400" dirty="0" err="1"/>
              <a:t>Lefevre</a:t>
            </a:r>
            <a:r>
              <a:rPr lang="fr-FR" sz="1400" dirty="0"/>
              <a:t>, A., </a:t>
            </a:r>
            <a:r>
              <a:rPr lang="fr-FR" sz="1400" dirty="0" err="1"/>
              <a:t>Bolopion</a:t>
            </a:r>
            <a:r>
              <a:rPr lang="fr-FR" sz="1400" dirty="0"/>
              <a:t>, A., Agnus, </a:t>
            </a:r>
            <a:r>
              <a:rPr lang="fr-FR" sz="1400" dirty="0" err="1"/>
              <a:t>J.,Placet</a:t>
            </a:r>
            <a:r>
              <a:rPr lang="fr-FR" sz="1400" dirty="0"/>
              <a:t>, V., &amp; </a:t>
            </a:r>
            <a:r>
              <a:rPr lang="fr-FR" sz="1400" dirty="0" err="1"/>
              <a:t>Clévy</a:t>
            </a:r>
            <a:r>
              <a:rPr lang="fr-FR" sz="1400" dirty="0"/>
              <a:t>, C. </a:t>
            </a:r>
            <a:r>
              <a:rPr lang="fr-FR" sz="1400" b="1" dirty="0" err="1"/>
              <a:t>Robotic</a:t>
            </a:r>
            <a:r>
              <a:rPr lang="fr-FR" sz="1400" b="1" dirty="0"/>
              <a:t> Micro-</a:t>
            </a:r>
            <a:r>
              <a:rPr lang="fr-FR" sz="1400" b="1" dirty="0" err="1"/>
              <a:t>Assembly</a:t>
            </a:r>
            <a:r>
              <a:rPr lang="fr-FR" sz="1400" b="1" dirty="0"/>
              <a:t> of </a:t>
            </a:r>
            <a:r>
              <a:rPr lang="fr-FR" sz="1400" b="1" dirty="0" err="1"/>
              <a:t>Fluidic</a:t>
            </a:r>
            <a:r>
              <a:rPr lang="fr-FR" sz="1400" b="1" dirty="0"/>
              <a:t> Chips and Single </a:t>
            </a:r>
            <a:r>
              <a:rPr lang="fr-FR" sz="1400" b="1" dirty="0" err="1"/>
              <a:t>Fiber</a:t>
            </a:r>
            <a:r>
              <a:rPr lang="fr-FR" sz="1400" b="1" dirty="0"/>
              <a:t> Compression Test </a:t>
            </a:r>
            <a:r>
              <a:rPr lang="fr-FR" sz="1400" b="1" dirty="0" err="1"/>
              <a:t>Based</a:t>
            </a:r>
            <a:r>
              <a:rPr lang="fr-FR" sz="1400" b="1" dirty="0"/>
              <a:t>-on XYΘ Visual </a:t>
            </a:r>
            <a:r>
              <a:rPr lang="fr-FR" sz="1400" b="1" dirty="0" err="1"/>
              <a:t>Measurement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High-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Fiducial</a:t>
            </a:r>
            <a:r>
              <a:rPr lang="fr-FR" sz="1400" b="1" dirty="0"/>
              <a:t> Markers</a:t>
            </a:r>
            <a:r>
              <a:rPr lang="fr-FR" sz="1400" b="1" i="1" dirty="0"/>
              <a:t>. </a:t>
            </a:r>
            <a:r>
              <a:rPr lang="fr-FR" sz="1400" i="1" dirty="0"/>
              <a:t>IEEE Transactions </a:t>
            </a:r>
            <a:r>
              <a:rPr lang="fr-FR" sz="1400" i="1" dirty="0" err="1"/>
              <a:t>onAutomation</a:t>
            </a:r>
            <a:r>
              <a:rPr lang="fr-FR" sz="1400" i="1" dirty="0"/>
              <a:t> Science and Engineering, </a:t>
            </a:r>
            <a:r>
              <a:rPr lang="fr-FR" sz="1400" dirty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/>
              <a:t>Mauzé</a:t>
            </a:r>
            <a:r>
              <a:rPr lang="fr-FR" sz="1400" dirty="0"/>
              <a:t>, B., </a:t>
            </a:r>
            <a:r>
              <a:rPr lang="fr-FR" sz="1400" dirty="0" err="1"/>
              <a:t>Dahmouche</a:t>
            </a:r>
            <a:r>
              <a:rPr lang="fr-FR" sz="1400" dirty="0"/>
              <a:t>, R., Laurent, G. J., </a:t>
            </a:r>
            <a:r>
              <a:rPr lang="fr-FR" sz="1400" u="sng" dirty="0"/>
              <a:t>André, A. N., </a:t>
            </a:r>
            <a:r>
              <a:rPr lang="fr-FR" sz="1400" dirty="0" err="1"/>
              <a:t>Rougeot</a:t>
            </a:r>
            <a:r>
              <a:rPr lang="fr-FR" sz="1400" dirty="0"/>
              <a:t>, P., Sandoz, P., &amp; </a:t>
            </a:r>
            <a:r>
              <a:rPr lang="fr-FR" sz="1400" dirty="0" err="1"/>
              <a:t>Clévy</a:t>
            </a:r>
            <a:r>
              <a:rPr lang="fr-FR" sz="1400" dirty="0"/>
              <a:t>, C. (2020). </a:t>
            </a:r>
            <a:r>
              <a:rPr lang="fr-FR" sz="1400" b="1" dirty="0" err="1"/>
              <a:t>Nanometer</a:t>
            </a:r>
            <a:r>
              <a:rPr lang="fr-FR" sz="1400" b="1" dirty="0"/>
              <a:t> 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a </a:t>
            </a:r>
            <a:r>
              <a:rPr lang="fr-FR" sz="1400" b="1" dirty="0" err="1"/>
              <a:t>planar</a:t>
            </a:r>
            <a:r>
              <a:rPr lang="fr-FR" sz="1400" b="1" dirty="0"/>
              <a:t> </a:t>
            </a:r>
            <a:r>
              <a:rPr lang="fr-FR" sz="1400" b="1" dirty="0" err="1"/>
              <a:t>parallel</a:t>
            </a:r>
            <a:r>
              <a:rPr lang="fr-FR" sz="1400" b="1" dirty="0"/>
              <a:t> continuum robot.</a:t>
            </a:r>
            <a:r>
              <a:rPr lang="fr-FR" sz="1400" dirty="0"/>
              <a:t> </a:t>
            </a:r>
            <a:r>
              <a:rPr lang="fr-FR" sz="1400" i="1" dirty="0"/>
              <a:t>IEEE </a:t>
            </a:r>
            <a:r>
              <a:rPr lang="fr-FR" sz="1400" i="1" dirty="0" err="1"/>
              <a:t>Robotics</a:t>
            </a:r>
            <a:r>
              <a:rPr lang="fr-FR" sz="1400" i="1" dirty="0"/>
              <a:t> and Automation </a:t>
            </a:r>
            <a:r>
              <a:rPr lang="fr-FR" sz="1400" i="1" dirty="0" err="1"/>
              <a:t>Letters</a:t>
            </a:r>
            <a:r>
              <a:rPr lang="fr-FR" sz="1400" dirty="0"/>
              <a:t>, </a:t>
            </a:r>
            <a:r>
              <a:rPr lang="fr-FR" sz="1400" i="1" dirty="0"/>
              <a:t>5</a:t>
            </a:r>
            <a:r>
              <a:rPr lang="fr-FR" sz="1400" dirty="0"/>
              <a:t>(3), 3806-3813.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presta industrielle </a:t>
            </a:r>
            <a:r>
              <a:rPr lang="fr-FR" dirty="0" err="1"/>
              <a:t>Percipio</a:t>
            </a:r>
            <a:endParaRPr lang="fr-FR" dirty="0"/>
          </a:p>
          <a:p>
            <a:r>
              <a:rPr lang="en-US" dirty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Conférences internationales avec édition des actes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(&lt;&lt; 5 cm)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140032" y="5946755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211519" y="5514885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14885" y="5933074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92D050"/>
                </a:solidFill>
              </a:rPr>
              <a:t>Résolution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micrométrique</a:t>
            </a:r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47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2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6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14" grpId="0"/>
      <p:bldP spid="15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307" y="2082566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=""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=""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=""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=""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5393"/>
                </a:solidFill>
              </a:rPr>
              <a:t>Emploi</a:t>
            </a:r>
            <a:r>
              <a:rPr lang="en-US" sz="2800" b="1" dirty="0" smtClean="0">
                <a:solidFill>
                  <a:srgbClr val="005393"/>
                </a:solidFill>
              </a:rPr>
              <a:t> de la </a:t>
            </a:r>
            <a:r>
              <a:rPr lang="en-US" sz="2800" b="1" dirty="0" err="1" smtClean="0">
                <a:solidFill>
                  <a:srgbClr val="005393"/>
                </a:solidFill>
              </a:rPr>
              <a:t>bibliothèque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logicielle</a:t>
            </a:r>
            <a:r>
              <a:rPr lang="en-US" sz="2800" b="1" dirty="0" smtClean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50883" y="389408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SNB </a:t>
            </a:r>
            <a:r>
              <a:rPr lang="en-US" dirty="0" err="1" smtClean="0"/>
              <a:t>diminue</a:t>
            </a:r>
            <a:endParaRPr lang="fr-FR" dirty="0"/>
          </a:p>
        </p:txBody>
      </p:sp>
      <p:sp>
        <p:nvSpPr>
          <p:cNvPr id="48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50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2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6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7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8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9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="" xmlns:a16="http://schemas.microsoft.com/office/drawing/2014/main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=""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=""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=""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=""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="" xmlns:a16="http://schemas.microsoft.com/office/drawing/2014/main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="" xmlns:a16="http://schemas.microsoft.com/office/drawing/2014/main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="" xmlns:a16="http://schemas.microsoft.com/office/drawing/2014/main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65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5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6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7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8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9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80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0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1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r="1270"/>
          <a:stretch/>
        </p:blipFill>
        <p:spPr>
          <a:xfrm>
            <a:off x="6941486" y="645414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088698" y="3125656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07949" y="275632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="" xmlns:a16="http://schemas.microsoft.com/office/drawing/2014/main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="" xmlns:a16="http://schemas.microsoft.com/office/drawing/2014/main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="" xmlns:a16="http://schemas.microsoft.com/office/drawing/2014/main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="" xmlns:a16="http://schemas.microsoft.com/office/drawing/2014/main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="" xmlns:a16="http://schemas.microsoft.com/office/drawing/2014/main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="" xmlns:a16="http://schemas.microsoft.com/office/drawing/2014/main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="" xmlns:a16="http://schemas.microsoft.com/office/drawing/2014/main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="" xmlns:a16="http://schemas.microsoft.com/office/drawing/2014/main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="" xmlns:a16="http://schemas.microsoft.com/office/drawing/2014/main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="" xmlns:a16="http://schemas.microsoft.com/office/drawing/2014/main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="" xmlns:a16="http://schemas.microsoft.com/office/drawing/2014/main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="" xmlns:a16="http://schemas.microsoft.com/office/drawing/2014/main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="" xmlns:a16="http://schemas.microsoft.com/office/drawing/2014/main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="" xmlns:a16="http://schemas.microsoft.com/office/drawing/2014/main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="" xmlns:a16="http://schemas.microsoft.com/office/drawing/2014/main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="" xmlns:a16="http://schemas.microsoft.com/office/drawing/2014/main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="" xmlns:a16="http://schemas.microsoft.com/office/drawing/2014/main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="" xmlns:a16="http://schemas.microsoft.com/office/drawing/2014/main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="" xmlns:a16="http://schemas.microsoft.com/office/drawing/2014/main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="" xmlns:a16="http://schemas.microsoft.com/office/drawing/2014/main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="" xmlns:a16="http://schemas.microsoft.com/office/drawing/2014/main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="" xmlns:a16="http://schemas.microsoft.com/office/drawing/2014/main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="" xmlns:a16="http://schemas.microsoft.com/office/drawing/2014/main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="" xmlns:a16="http://schemas.microsoft.com/office/drawing/2014/main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72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40274</TotalTime>
  <Words>4253</Words>
  <Application>Microsoft Office PowerPoint</Application>
  <PresentationFormat>Widescreen</PresentationFormat>
  <Paragraphs>827</Paragraphs>
  <Slides>50</Slides>
  <Notes>50</Notes>
  <HiddenSlides>0</HiddenSlides>
  <MMClips>28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1541</cp:revision>
  <dcterms:created xsi:type="dcterms:W3CDTF">2017-10-25T09:06:20Z</dcterms:created>
  <dcterms:modified xsi:type="dcterms:W3CDTF">2021-10-05T22:51:06Z</dcterms:modified>
</cp:coreProperties>
</file>